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9" r:id="rId4"/>
    <p:sldId id="270" r:id="rId5"/>
    <p:sldId id="271" r:id="rId6"/>
    <p:sldId id="272" r:id="rId7"/>
    <p:sldId id="273" r:id="rId8"/>
    <p:sldId id="275" r:id="rId9"/>
    <p:sldId id="274" r:id="rId10"/>
    <p:sldId id="276" r:id="rId11"/>
    <p:sldId id="277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FF9"/>
    <a:srgbClr val="FBFF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018524-47E4-4935-BE1E-928B8438D972}" v="73" dt="2024-04-04T17:02:52.1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24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30F54-504E-314F-B054-12641F1993E7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4939CB-CBCB-BB48-8346-D4F32D7F4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111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939CB-CBCB-BB48-8346-D4F32D7F45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72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90D6B-DC7E-E544-B370-27B76172CE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3D25A4-E1FF-9849-AB76-9FFFEB6594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01BB9-B61C-C049-B8DB-A92D4296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CAE0D-F125-4330-982A-E85D90F229E0}" type="datetime1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6785-0597-8A41-B854-CC3D114D5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4F90D-9E13-594A-AA57-2AE725FB7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8118-C6E1-8248-B5F2-59C670B85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634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5AFEE-DF3C-CB4C-883C-E4BD5CFFC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0293F9-B26D-8F43-99D1-9297ECE2BF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0F134F-93E1-D94C-9E31-86B49AB6B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CBBBC-BF57-4C4C-B4A9-86B1786CF886}" type="datetime1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E2B61-7A41-DD4B-93AB-6D68F3961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28E4D-554A-3143-ACEB-8872B914C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8118-C6E1-8248-B5F2-59C670B85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88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A382E1-0F1B-7E4A-B7BC-993CCA4FF3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90A80-AA96-8940-A7E2-8DDACD1E0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20AF3-02F9-BC43-A656-BF28F7F66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F5F5-8FC5-4CC3-8EAA-BFDD88222287}" type="datetime1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0450A-4356-E441-9248-94E0ECEE1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E8A22-42A2-784D-8DCC-A17C83191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8118-C6E1-8248-B5F2-59C670B85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68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52317-997A-C840-89D0-48D9E462A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ABB42-2622-5B4E-89CB-406A651C5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0D884-723C-8A43-8BA1-FABBE3DE4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A5A10-4E07-45B4-BEC1-184C194FA88F}" type="datetime1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75AFA-333A-4D4E-84E8-7C26D120F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C115E-80FE-A04F-BD2A-7E78C82E4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8118-C6E1-8248-B5F2-59C670B85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210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C0770-C677-694C-9DB5-DC7A4B35F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4FF525-01F9-6949-8B02-E74717605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75D39-63C3-7A46-BB69-5D1FAA62F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7AC71-ED69-49CB-884E-5F2147BEDD44}" type="datetime1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AD9A4-3739-F44F-8DF2-E5750466D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3D4E60-64A2-D340-A95F-BB52D9E00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8118-C6E1-8248-B5F2-59C670B85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67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6299F-76DF-ED4C-84D7-4F1F38763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9FEF8-8CA3-8E4A-9388-9DF9EF83DD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0E0EAB-E5F1-584C-9516-D9A31D55A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2A6C78-44B9-0046-B724-EDB4A027B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B25C-7D11-4CDB-AFEB-E00AC3DCDA3D}" type="datetime1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4049D5-582F-F747-8F07-89E599B8F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79C245-D650-3D4A-BCBE-7D985933A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8118-C6E1-8248-B5F2-59C670B85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59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6545-A714-7E4A-8452-8ED82A7B6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24D19-E4BF-804B-A422-500350C5F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D176B7-173F-A846-8F3A-378576BCF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A2CE82-F142-2540-909A-76F65D6FB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075C95-640D-9049-926A-DAA8AF9E8E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5451B8-C2E2-C846-8FEC-EF1D7576A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18BC3-E91B-447C-82F8-76A8B0007C76}" type="datetime1">
              <a:rPr lang="en-US" smtClean="0"/>
              <a:t>4/11/2024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D78698-DB9C-104C-AFD6-717DC8A1C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1DBACC-6BA2-2941-B16D-C1BC49F9C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8118-C6E1-8248-B5F2-59C670B85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507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24C84-E708-0B4D-A521-DF84B3F31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6C74C6-004A-1B4D-8A6E-4B695DD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6940-D6E1-4834-B0F6-EB06D92F2DC5}" type="datetime1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B80B29-A126-FB4D-8304-D863E76DA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6BC2FE-563E-414A-AEF7-36E5B5CF9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8118-C6E1-8248-B5F2-59C670B85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858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9E2B45-6C03-6945-8C3C-6336D6AD9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BC9E1-E7DD-4BDD-A9E8-F118D4E6EA16}" type="datetime1">
              <a:rPr lang="en-US" smtClean="0"/>
              <a:t>4/11/2024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58953F-5305-1C4E-9113-1EC99D692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821FE-675E-3E4D-AFC5-B3D6D3D66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8118-C6E1-8248-B5F2-59C670B85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676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A5788-8D8C-A044-B813-DA803D929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3CD9F-4F3C-6E47-BF63-FDD66EB49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B0018C-0340-C74F-8E96-6577B0927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4852FE-2EB0-F849-BF95-1747510CA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53230-33E4-4A0D-8C23-949352D2E147}" type="datetime1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289CF-3FE8-B344-8AF6-79E2E562C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F3FEF0-1EF5-5347-A454-FF2269E34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8118-C6E1-8248-B5F2-59C670B85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6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EC46E-31DB-0346-A588-F9F41E035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C9E28A-3D85-3E4A-85CC-EE003A8897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A90AA9-D990-8D47-954B-2D33CFE02F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9CA552-5AB5-8A45-9DA2-A47B7826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B9753-650B-4290-AED2-EB95C5CCE661}" type="datetime1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BFDA2-7B63-1646-84D4-90EF00ECB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8EADB-8E8A-FD4F-950D-67E46E59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8118-C6E1-8248-B5F2-59C670B85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2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165A83-30E1-B840-8D85-AB5F50B6E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75EB29-A429-DD4A-826A-F100A0C0B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1AD8E-D25E-CD47-AAA9-AC7DF8D7AC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41B82-FD8B-4906-A040-066B3E279FD0}" type="datetime1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F72FB-716E-A14D-8049-3824D82057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C7692-D427-5D40-B6C6-2F1AE23EC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F8118-C6E1-8248-B5F2-59C670B85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75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gif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0F31-559F-954A-A149-A24201A0E7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149" y="1276212"/>
            <a:ext cx="10986448" cy="2387600"/>
          </a:xfrm>
        </p:spPr>
        <p:txBody>
          <a:bodyPr>
            <a:noAutofit/>
          </a:bodyPr>
          <a:lstStyle/>
          <a:p>
            <a:r>
              <a:rPr lang="en-US" sz="5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Smart Sandbag for Autonomous </a:t>
            </a:r>
            <a:r>
              <a:rPr lang="en-US" sz="5800" b="1" dirty="0">
                <a:solidFill>
                  <a:srgbClr val="000000"/>
                </a:solidFill>
                <a:latin typeface="Arial" panose="020B0604020202020204" pitchFamily="34" charset="0"/>
              </a:rPr>
              <a:t>L</a:t>
            </a:r>
            <a:r>
              <a:rPr lang="en-US" sz="5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unar </a:t>
            </a:r>
            <a:r>
              <a:rPr lang="en-US" sz="5800" b="1" dirty="0">
                <a:solidFill>
                  <a:srgbClr val="000000"/>
                </a:solidFill>
                <a:latin typeface="Arial" panose="020B0604020202020204" pitchFamily="34" charset="0"/>
              </a:rPr>
              <a:t>C</a:t>
            </a:r>
            <a:r>
              <a:rPr lang="en-US" sz="5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onstruction</a:t>
            </a:r>
            <a:endParaRPr lang="en-US" sz="5800" dirty="0"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AA3ADF-D1B8-FB4F-BC94-D5B4221786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0867" y="3909737"/>
            <a:ext cx="9144000" cy="1655762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Michael Villasana</a:t>
            </a:r>
          </a:p>
          <a:p>
            <a:r>
              <a:rPr lang="en-US" dirty="0">
                <a:latin typeface="Century Gothic" panose="020B0502020202020204" pitchFamily="34" charset="0"/>
              </a:rPr>
              <a:t>Dr. </a:t>
            </a:r>
            <a:r>
              <a:rPr lang="en-US" dirty="0" err="1">
                <a:latin typeface="Century Gothic" panose="020B0502020202020204" pitchFamily="34" charset="0"/>
              </a:rPr>
              <a:t>Jekan</a:t>
            </a:r>
            <a:r>
              <a:rPr lang="en-US">
                <a:latin typeface="Century Gothic" panose="020B0502020202020204" pitchFamily="34" charset="0"/>
              </a:rPr>
              <a:t> </a:t>
            </a:r>
            <a:r>
              <a:rPr lang="en-US" err="1">
                <a:latin typeface="Century Gothic" panose="020B0502020202020204" pitchFamily="34" charset="0"/>
              </a:rPr>
              <a:t>Thanga</a:t>
            </a:r>
            <a:r>
              <a:rPr lang="en-US">
                <a:latin typeface="Century Gothic" panose="020B0502020202020204" pitchFamily="34" charset="0"/>
              </a:rPr>
              <a:t>, Department of Aerospace and Mechanical Engineering</a:t>
            </a:r>
          </a:p>
          <a:p>
            <a:r>
              <a:rPr lang="en-US">
                <a:latin typeface="Century Gothic" panose="020B0502020202020204" pitchFamily="34" charset="0"/>
              </a:rPr>
              <a:t>Tucson, Arizona</a:t>
            </a:r>
          </a:p>
          <a:p>
            <a:r>
              <a:rPr lang="en-US">
                <a:latin typeface="Century Gothic" panose="020B0502020202020204" pitchFamily="34" charset="0"/>
              </a:rPr>
              <a:t>April 20</a:t>
            </a:r>
            <a:r>
              <a:rPr lang="en-US" baseline="30000">
                <a:latin typeface="Century Gothic" panose="020B0502020202020204" pitchFamily="34" charset="0"/>
              </a:rPr>
              <a:t>th</a:t>
            </a:r>
            <a:r>
              <a:rPr lang="en-US">
                <a:latin typeface="Century Gothic" panose="020B0502020202020204" pitchFamily="34" charset="0"/>
              </a:rPr>
              <a:t>,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23D84E-6638-D041-9561-9EE8459BDF48}"/>
              </a:ext>
            </a:extLst>
          </p:cNvPr>
          <p:cNvSpPr/>
          <p:nvPr/>
        </p:nvSpPr>
        <p:spPr>
          <a:xfrm>
            <a:off x="-48491" y="-55562"/>
            <a:ext cx="12288982" cy="1085850"/>
          </a:xfrm>
          <a:prstGeom prst="rect">
            <a:avLst/>
          </a:prstGeom>
          <a:solidFill>
            <a:srgbClr val="001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7" name="Imagen 40">
            <a:extLst>
              <a:ext uri="{FF2B5EF4-FFF2-40B4-BE49-F238E27FC236}">
                <a16:creationId xmlns:a16="http://schemas.microsoft.com/office/drawing/2014/main" id="{3814F398-4610-6944-8AE1-471167E38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18"/>
            <a:ext cx="928901" cy="868350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2592B290-9491-1847-8B77-6CACE509AF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2" b="12167"/>
          <a:stretch/>
        </p:blipFill>
        <p:spPr bwMode="auto">
          <a:xfrm>
            <a:off x="11216834" y="21918"/>
            <a:ext cx="928901" cy="95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241E1BF-C3D4-AD4E-B0BD-521C5C842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52"/>
          <a:stretch/>
        </p:blipFill>
        <p:spPr bwMode="auto">
          <a:xfrm>
            <a:off x="5531185" y="-5202"/>
            <a:ext cx="1083364" cy="92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3F3C7616-CD74-7784-53AE-E830AA19E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094" y="5811424"/>
            <a:ext cx="921811" cy="94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871A72-98D8-C5D9-0EF6-F148494B0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8118-C6E1-8248-B5F2-59C670B857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54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3AB39-6147-0243-BBED-E44D36F77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903" y="129630"/>
            <a:ext cx="10582469" cy="902736"/>
          </a:xfrm>
        </p:spPr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1BBD3-ED43-D145-AF2C-AB428DA42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338" y="1195292"/>
            <a:ext cx="5983654" cy="4813622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Able to localize position of sandbags with 20 cm of error.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Able to detect sagging of sandbag for lunar reparation or construction.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Successful wireless transmission from sensors to external microcontroller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Able to visually simulate in MATLAB VR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679D0B-3F55-FF44-826E-A80A260F2FF8}"/>
              </a:ext>
            </a:extLst>
          </p:cNvPr>
          <p:cNvSpPr/>
          <p:nvPr/>
        </p:nvSpPr>
        <p:spPr>
          <a:xfrm>
            <a:off x="0" y="6232848"/>
            <a:ext cx="12192000" cy="625151"/>
          </a:xfrm>
          <a:prstGeom prst="rect">
            <a:avLst/>
          </a:prstGeom>
          <a:solidFill>
            <a:srgbClr val="001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B57429-E60D-E749-A5DA-B21628CB7A18}"/>
              </a:ext>
            </a:extLst>
          </p:cNvPr>
          <p:cNvSpPr txBox="1"/>
          <p:nvPr/>
        </p:nvSpPr>
        <p:spPr>
          <a:xfrm>
            <a:off x="12511790" y="1825625"/>
            <a:ext cx="18473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Imagen 40">
            <a:extLst>
              <a:ext uri="{FF2B5EF4-FFF2-40B4-BE49-F238E27FC236}">
                <a16:creationId xmlns:a16="http://schemas.microsoft.com/office/drawing/2014/main" id="{05660FF7-AD6A-9847-A529-00AB4739D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02" y="6305049"/>
            <a:ext cx="455628" cy="425928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E268289-ACFE-D24C-911B-3173D07B54E2}"/>
              </a:ext>
            </a:extLst>
          </p:cNvPr>
          <p:cNvCxnSpPr/>
          <p:nvPr/>
        </p:nvCxnSpPr>
        <p:spPr>
          <a:xfrm>
            <a:off x="902338" y="986341"/>
            <a:ext cx="1045146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3" name="Picture 10">
            <a:extLst>
              <a:ext uri="{FF2B5EF4-FFF2-40B4-BE49-F238E27FC236}">
                <a16:creationId xmlns:a16="http://schemas.microsoft.com/office/drawing/2014/main" id="{6E57481F-0CBD-A441-8C25-51C7E089C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2" b="12167"/>
          <a:stretch/>
        </p:blipFill>
        <p:spPr bwMode="auto">
          <a:xfrm>
            <a:off x="11618249" y="6260040"/>
            <a:ext cx="500654" cy="51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FA3A7985-0D57-7A4D-BC5C-FD126C6A1C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52"/>
          <a:stretch/>
        </p:blipFill>
        <p:spPr bwMode="auto">
          <a:xfrm>
            <a:off x="5522249" y="6269492"/>
            <a:ext cx="573751" cy="48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68EA93-D1D7-71F8-586F-A02D88C2BF4D}"/>
              </a:ext>
            </a:extLst>
          </p:cNvPr>
          <p:cNvSpPr txBox="1"/>
          <p:nvPr/>
        </p:nvSpPr>
        <p:spPr>
          <a:xfrm>
            <a:off x="7254519" y="5656215"/>
            <a:ext cx="41976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Century Gothic" panose="020B0502020202020204" pitchFamily="34" charset="0"/>
              </a:rPr>
              <a:t>AI generated image of a Lunar Base with ongoing operations</a:t>
            </a:r>
          </a:p>
        </p:txBody>
      </p:sp>
      <p:pic>
        <p:nvPicPr>
          <p:cNvPr id="7" name="Picture 2" descr="A space station on the moon&#10;&#10;Description automatically generated">
            <a:extLst>
              <a:ext uri="{FF2B5EF4-FFF2-40B4-BE49-F238E27FC236}">
                <a16:creationId xmlns:a16="http://schemas.microsoft.com/office/drawing/2014/main" id="{51599025-5DAD-FC9C-A28C-17F5D8CF9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007" y="1132088"/>
            <a:ext cx="4443242" cy="444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DE1978-91F5-6451-82DD-506716B23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8118-C6E1-8248-B5F2-59C670B857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44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3AB39-6147-0243-BBED-E44D36F77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903" y="129630"/>
            <a:ext cx="10582469" cy="902736"/>
          </a:xfrm>
        </p:spPr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1BBD3-ED43-D145-AF2C-AB428DA42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338" y="1195292"/>
            <a:ext cx="10515600" cy="3525864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Supported in part through the Arizona NASA Space Grant Consortium, Cooperative Agreement 80NSSC20M0041. 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I would like to express my gratitude to all the Lunar Base Team as well as Dr. </a:t>
            </a:r>
            <a:r>
              <a:rPr lang="en-US" sz="2400" dirty="0" err="1">
                <a:latin typeface="Century Gothic" panose="020B0502020202020204" pitchFamily="34" charset="0"/>
              </a:rPr>
              <a:t>Thanga</a:t>
            </a:r>
            <a:r>
              <a:rPr lang="en-US" sz="2400" dirty="0">
                <a:latin typeface="Century Gothic" panose="020B0502020202020204" pitchFamily="34" charset="0"/>
              </a:rPr>
              <a:t> for this opportunity. 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I also want to directly thank my grad mentor Siva </a:t>
            </a:r>
            <a:r>
              <a:rPr lang="en-US" sz="2400" dirty="0" err="1">
                <a:latin typeface="Century Gothic" panose="020B0502020202020204" pitchFamily="34" charset="0"/>
              </a:rPr>
              <a:t>Muniyasamy</a:t>
            </a:r>
            <a:r>
              <a:rPr lang="en-US" sz="2400" dirty="0">
                <a:latin typeface="Century Gothic" panose="020B0502020202020204" pitchFamily="34" charset="0"/>
              </a:rPr>
              <a:t>.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Lastly, thank you to all the members of the </a:t>
            </a:r>
            <a:r>
              <a:rPr lang="en-US" sz="2400" dirty="0" err="1">
                <a:latin typeface="Century Gothic" panose="020B0502020202020204" pitchFamily="34" charset="0"/>
              </a:rPr>
              <a:t>SpaceTREx</a:t>
            </a:r>
            <a:r>
              <a:rPr lang="en-US" sz="2400" dirty="0">
                <a:latin typeface="Century Gothic" panose="020B0502020202020204" pitchFamily="34" charset="0"/>
              </a:rPr>
              <a:t> and Asteroids Lab that I work indirectly with.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679D0B-3F55-FF44-826E-A80A260F2FF8}"/>
              </a:ext>
            </a:extLst>
          </p:cNvPr>
          <p:cNvSpPr/>
          <p:nvPr/>
        </p:nvSpPr>
        <p:spPr>
          <a:xfrm>
            <a:off x="0" y="6232848"/>
            <a:ext cx="12192000" cy="625151"/>
          </a:xfrm>
          <a:prstGeom prst="rect">
            <a:avLst/>
          </a:prstGeom>
          <a:solidFill>
            <a:srgbClr val="001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B57429-E60D-E749-A5DA-B21628CB7A18}"/>
              </a:ext>
            </a:extLst>
          </p:cNvPr>
          <p:cNvSpPr txBox="1"/>
          <p:nvPr/>
        </p:nvSpPr>
        <p:spPr>
          <a:xfrm>
            <a:off x="12511790" y="1825625"/>
            <a:ext cx="18473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Imagen 40">
            <a:extLst>
              <a:ext uri="{FF2B5EF4-FFF2-40B4-BE49-F238E27FC236}">
                <a16:creationId xmlns:a16="http://schemas.microsoft.com/office/drawing/2014/main" id="{05660FF7-AD6A-9847-A529-00AB4739D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02" y="6305049"/>
            <a:ext cx="455628" cy="425928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E268289-ACFE-D24C-911B-3173D07B54E2}"/>
              </a:ext>
            </a:extLst>
          </p:cNvPr>
          <p:cNvCxnSpPr/>
          <p:nvPr/>
        </p:nvCxnSpPr>
        <p:spPr>
          <a:xfrm>
            <a:off x="902338" y="986341"/>
            <a:ext cx="1045146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3" name="Picture 10">
            <a:extLst>
              <a:ext uri="{FF2B5EF4-FFF2-40B4-BE49-F238E27FC236}">
                <a16:creationId xmlns:a16="http://schemas.microsoft.com/office/drawing/2014/main" id="{6E57481F-0CBD-A441-8C25-51C7E089C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2" b="12167"/>
          <a:stretch/>
        </p:blipFill>
        <p:spPr bwMode="auto">
          <a:xfrm>
            <a:off x="11618249" y="6260040"/>
            <a:ext cx="500654" cy="51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FA3A7985-0D57-7A4D-BC5C-FD126C6A1C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52"/>
          <a:stretch/>
        </p:blipFill>
        <p:spPr bwMode="auto">
          <a:xfrm>
            <a:off x="5522249" y="6269492"/>
            <a:ext cx="573751" cy="48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4AEFFC-800A-B4F0-DA83-9CA11C05A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8118-C6E1-8248-B5F2-59C670B857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14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C9346-AF27-694B-9704-F039EA1C08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Thank you!</a:t>
            </a:r>
            <a:r>
              <a:rPr lang="en-US" sz="7200" dirty="0">
                <a:latin typeface="Century Gothic" panose="020B0502020202020204" pitchFamily="34" charset="0"/>
                <a:sym typeface="Wingdings" pitchFamily="2" charset="2"/>
              </a:rPr>
              <a:t> </a:t>
            </a:r>
            <a:endParaRPr lang="en-US" sz="7200" dirty="0">
              <a:latin typeface="Century Gothic" panose="020B0502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221652D-391E-E549-8532-4EFD3E1D0A9A}"/>
              </a:ext>
            </a:extLst>
          </p:cNvPr>
          <p:cNvCxnSpPr/>
          <p:nvPr/>
        </p:nvCxnSpPr>
        <p:spPr>
          <a:xfrm>
            <a:off x="1054769" y="3492526"/>
            <a:ext cx="1045146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6" name="Picture 10">
            <a:extLst>
              <a:ext uri="{FF2B5EF4-FFF2-40B4-BE49-F238E27FC236}">
                <a16:creationId xmlns:a16="http://schemas.microsoft.com/office/drawing/2014/main" id="{0D67CD03-F3E1-2149-88B7-84FAE60535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2" b="12167"/>
          <a:stretch/>
        </p:blipFill>
        <p:spPr bwMode="auto">
          <a:xfrm>
            <a:off x="10959164" y="5604558"/>
            <a:ext cx="1094134" cy="111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3F067FE-BB5B-B848-A9AC-847238986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52"/>
          <a:stretch/>
        </p:blipFill>
        <p:spPr bwMode="auto">
          <a:xfrm>
            <a:off x="231081" y="5701889"/>
            <a:ext cx="1292919" cy="110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F0362F6-1AF4-38A2-EC97-00ECCC616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876" y="5683460"/>
            <a:ext cx="1070247" cy="110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36ABDC-DBA1-9B67-1E37-EFF7DB595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8118-C6E1-8248-B5F2-59C670B857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523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3AB39-6147-0243-BBED-E44D36F77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903" y="129630"/>
            <a:ext cx="10582469" cy="902736"/>
          </a:xfrm>
        </p:spPr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1BBD3-ED43-D145-AF2C-AB428DA42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338" y="1195292"/>
            <a:ext cx="10515600" cy="3525864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NASA's Artemis program seeks to return humans to the Moon and establish a permanent presence, serving as a foundation for future Mars missions.</a:t>
            </a:r>
          </a:p>
          <a:p>
            <a:r>
              <a:rPr lang="en-US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The program aims to develop a sustainable lunar economy, utilizing lunar resources as a stepping stone for further space exploration.</a:t>
            </a:r>
          </a:p>
          <a:p>
            <a:r>
              <a:rPr lang="en-US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Constructing lunar infrastructure presents a significant challenge due to the harsh lunar environment impeding astronaut work.</a:t>
            </a:r>
          </a:p>
          <a:p>
            <a:r>
              <a:rPr lang="en-US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Autonomous systems are crucial for lunar construction, enabling the eventual creation of self-sustainable lunar bases.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679D0B-3F55-FF44-826E-A80A260F2FF8}"/>
              </a:ext>
            </a:extLst>
          </p:cNvPr>
          <p:cNvSpPr/>
          <p:nvPr/>
        </p:nvSpPr>
        <p:spPr>
          <a:xfrm>
            <a:off x="0" y="6232848"/>
            <a:ext cx="12192000" cy="625151"/>
          </a:xfrm>
          <a:prstGeom prst="rect">
            <a:avLst/>
          </a:prstGeom>
          <a:solidFill>
            <a:srgbClr val="001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B57429-E60D-E749-A5DA-B21628CB7A18}"/>
              </a:ext>
            </a:extLst>
          </p:cNvPr>
          <p:cNvSpPr txBox="1"/>
          <p:nvPr/>
        </p:nvSpPr>
        <p:spPr>
          <a:xfrm>
            <a:off x="12511790" y="1825625"/>
            <a:ext cx="18473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Imagen 40">
            <a:extLst>
              <a:ext uri="{FF2B5EF4-FFF2-40B4-BE49-F238E27FC236}">
                <a16:creationId xmlns:a16="http://schemas.microsoft.com/office/drawing/2014/main" id="{05660FF7-AD6A-9847-A529-00AB4739D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02" y="6305049"/>
            <a:ext cx="455628" cy="425928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E268289-ACFE-D24C-911B-3173D07B54E2}"/>
              </a:ext>
            </a:extLst>
          </p:cNvPr>
          <p:cNvCxnSpPr/>
          <p:nvPr/>
        </p:nvCxnSpPr>
        <p:spPr>
          <a:xfrm>
            <a:off x="902338" y="986341"/>
            <a:ext cx="1045146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3" name="Picture 10">
            <a:extLst>
              <a:ext uri="{FF2B5EF4-FFF2-40B4-BE49-F238E27FC236}">
                <a16:creationId xmlns:a16="http://schemas.microsoft.com/office/drawing/2014/main" id="{6E57481F-0CBD-A441-8C25-51C7E089C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2" b="12167"/>
          <a:stretch/>
        </p:blipFill>
        <p:spPr bwMode="auto">
          <a:xfrm>
            <a:off x="11618249" y="6260040"/>
            <a:ext cx="500654" cy="51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FA3A7985-0D57-7A4D-BC5C-FD126C6A1C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52"/>
          <a:stretch/>
        </p:blipFill>
        <p:spPr bwMode="auto">
          <a:xfrm>
            <a:off x="5522249" y="6269492"/>
            <a:ext cx="573751" cy="48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4A2719-3E42-7144-43DA-40A5DAB17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8118-C6E1-8248-B5F2-59C670B857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8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3AB39-6147-0243-BBED-E44D36F77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903" y="129630"/>
            <a:ext cx="10582469" cy="902736"/>
          </a:xfrm>
        </p:spPr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Existing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1BBD3-ED43-D145-AF2C-AB428DA42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338" y="1195291"/>
            <a:ext cx="6580813" cy="4543035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Currently, there exists plans to begin construction of a Lunar base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A vital structure proposed is the use of </a:t>
            </a:r>
            <a:r>
              <a:rPr lang="en-US" sz="2400" dirty="0" err="1">
                <a:latin typeface="Century Gothic" panose="020B0502020202020204" pitchFamily="34" charset="0"/>
              </a:rPr>
              <a:t>Superadobe</a:t>
            </a:r>
            <a:r>
              <a:rPr lang="en-US" sz="2400" dirty="0">
                <a:latin typeface="Century Gothic" panose="020B0502020202020204" pitchFamily="34" charset="0"/>
              </a:rPr>
              <a:t> like structures made of sandbags filled with regolith from the moon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These SMART Sandbags are part of a architecture that can help with maintenance, monitoring and sensing of the lunar base in general.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4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679D0B-3F55-FF44-826E-A80A260F2FF8}"/>
              </a:ext>
            </a:extLst>
          </p:cNvPr>
          <p:cNvSpPr/>
          <p:nvPr/>
        </p:nvSpPr>
        <p:spPr>
          <a:xfrm>
            <a:off x="0" y="6232848"/>
            <a:ext cx="12192000" cy="625151"/>
          </a:xfrm>
          <a:prstGeom prst="rect">
            <a:avLst/>
          </a:prstGeom>
          <a:solidFill>
            <a:srgbClr val="001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B57429-E60D-E749-A5DA-B21628CB7A18}"/>
              </a:ext>
            </a:extLst>
          </p:cNvPr>
          <p:cNvSpPr txBox="1"/>
          <p:nvPr/>
        </p:nvSpPr>
        <p:spPr>
          <a:xfrm>
            <a:off x="12511790" y="1825625"/>
            <a:ext cx="18473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Imagen 40">
            <a:extLst>
              <a:ext uri="{FF2B5EF4-FFF2-40B4-BE49-F238E27FC236}">
                <a16:creationId xmlns:a16="http://schemas.microsoft.com/office/drawing/2014/main" id="{05660FF7-AD6A-9847-A529-00AB4739D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02" y="6305049"/>
            <a:ext cx="455628" cy="425928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E268289-ACFE-D24C-911B-3173D07B54E2}"/>
              </a:ext>
            </a:extLst>
          </p:cNvPr>
          <p:cNvCxnSpPr/>
          <p:nvPr/>
        </p:nvCxnSpPr>
        <p:spPr>
          <a:xfrm>
            <a:off x="902338" y="986341"/>
            <a:ext cx="1045146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3" name="Picture 10">
            <a:extLst>
              <a:ext uri="{FF2B5EF4-FFF2-40B4-BE49-F238E27FC236}">
                <a16:creationId xmlns:a16="http://schemas.microsoft.com/office/drawing/2014/main" id="{6E57481F-0CBD-A441-8C25-51C7E089C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2" b="12167"/>
          <a:stretch/>
        </p:blipFill>
        <p:spPr bwMode="auto">
          <a:xfrm>
            <a:off x="11618249" y="6260040"/>
            <a:ext cx="500654" cy="51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FA3A7985-0D57-7A4D-BC5C-FD126C6A1C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52"/>
          <a:stretch/>
        </p:blipFill>
        <p:spPr bwMode="auto">
          <a:xfrm>
            <a:off x="5522249" y="6269492"/>
            <a:ext cx="573751" cy="48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uperadobe - Wikipedia">
            <a:extLst>
              <a:ext uri="{FF2B5EF4-FFF2-40B4-BE49-F238E27FC236}">
                <a16:creationId xmlns:a16="http://schemas.microsoft.com/office/drawing/2014/main" id="{AE417F2D-7357-15EB-F10A-F1FB4F8AA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947" y="1195292"/>
            <a:ext cx="2868192" cy="430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092664-C459-190C-A60C-8E0B13F24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8118-C6E1-8248-B5F2-59C670B857C9}" type="slidenum">
              <a:rPr lang="en-US" smtClean="0"/>
              <a:t>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5FD652-E685-E739-71D3-C74901B68724}"/>
              </a:ext>
            </a:extLst>
          </p:cNvPr>
          <p:cNvSpPr txBox="1"/>
          <p:nvPr/>
        </p:nvSpPr>
        <p:spPr>
          <a:xfrm>
            <a:off x="8074090" y="5523922"/>
            <a:ext cx="32797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Cal-Earth polypropylene tubes (sandbags) being used to construct domed structures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00458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3AB39-6147-0243-BBED-E44D36F77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903" y="129630"/>
            <a:ext cx="10582469" cy="902736"/>
          </a:xfrm>
        </p:spPr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1BBD3-ED43-D145-AF2C-AB428DA42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338" y="1195292"/>
            <a:ext cx="5377164" cy="3525864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Two types of networks:</a:t>
            </a:r>
          </a:p>
          <a:p>
            <a:pPr lvl="1"/>
            <a:r>
              <a:rPr lang="en-US" sz="2000" dirty="0">
                <a:latin typeface="Century Gothic" panose="020B0502020202020204" pitchFamily="34" charset="0"/>
              </a:rPr>
              <a:t>Distributed Network</a:t>
            </a:r>
          </a:p>
          <a:p>
            <a:pPr lvl="1"/>
            <a:r>
              <a:rPr lang="en-US" sz="2000" dirty="0">
                <a:latin typeface="Century Gothic" panose="020B0502020202020204" pitchFamily="34" charset="0"/>
              </a:rPr>
              <a:t>Sensor Network</a:t>
            </a:r>
            <a:endParaRPr lang="en-US" sz="2400" dirty="0">
              <a:latin typeface="Century Gothic" panose="020B0502020202020204" pitchFamily="34" charset="0"/>
            </a:endParaRPr>
          </a:p>
          <a:p>
            <a:r>
              <a:rPr lang="en-US" sz="2400" dirty="0">
                <a:latin typeface="Century Gothic" panose="020B0502020202020204" pitchFamily="34" charset="0"/>
              </a:rPr>
              <a:t>Distributed Network</a:t>
            </a:r>
          </a:p>
          <a:p>
            <a:pPr lvl="1"/>
            <a:r>
              <a:rPr lang="en-US" sz="2000" dirty="0">
                <a:latin typeface="Century Gothic" panose="020B0502020202020204" pitchFamily="34" charset="0"/>
              </a:rPr>
              <a:t>Larger, dispersed network with focus on larger computation 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Sensor Network</a:t>
            </a:r>
          </a:p>
          <a:p>
            <a:pPr lvl="1"/>
            <a:r>
              <a:rPr lang="en-US" sz="2000" dirty="0">
                <a:latin typeface="Century Gothic" panose="020B0502020202020204" pitchFamily="34" charset="0"/>
              </a:rPr>
              <a:t>Smaller, concentrated network that pertains to monitoring a singular sandbag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679D0B-3F55-FF44-826E-A80A260F2FF8}"/>
              </a:ext>
            </a:extLst>
          </p:cNvPr>
          <p:cNvSpPr/>
          <p:nvPr/>
        </p:nvSpPr>
        <p:spPr>
          <a:xfrm>
            <a:off x="0" y="6232848"/>
            <a:ext cx="12192000" cy="625151"/>
          </a:xfrm>
          <a:prstGeom prst="rect">
            <a:avLst/>
          </a:prstGeom>
          <a:solidFill>
            <a:srgbClr val="001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B57429-E60D-E749-A5DA-B21628CB7A18}"/>
              </a:ext>
            </a:extLst>
          </p:cNvPr>
          <p:cNvSpPr txBox="1"/>
          <p:nvPr/>
        </p:nvSpPr>
        <p:spPr>
          <a:xfrm>
            <a:off x="12511790" y="1825625"/>
            <a:ext cx="18473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Imagen 40">
            <a:extLst>
              <a:ext uri="{FF2B5EF4-FFF2-40B4-BE49-F238E27FC236}">
                <a16:creationId xmlns:a16="http://schemas.microsoft.com/office/drawing/2014/main" id="{05660FF7-AD6A-9847-A529-00AB4739D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02" y="6305049"/>
            <a:ext cx="455628" cy="425928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E268289-ACFE-D24C-911B-3173D07B54E2}"/>
              </a:ext>
            </a:extLst>
          </p:cNvPr>
          <p:cNvCxnSpPr/>
          <p:nvPr/>
        </p:nvCxnSpPr>
        <p:spPr>
          <a:xfrm>
            <a:off x="902338" y="986341"/>
            <a:ext cx="1045146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3" name="Picture 10">
            <a:extLst>
              <a:ext uri="{FF2B5EF4-FFF2-40B4-BE49-F238E27FC236}">
                <a16:creationId xmlns:a16="http://schemas.microsoft.com/office/drawing/2014/main" id="{6E57481F-0CBD-A441-8C25-51C7E089C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2" b="12167"/>
          <a:stretch/>
        </p:blipFill>
        <p:spPr bwMode="auto">
          <a:xfrm>
            <a:off x="11618249" y="6260040"/>
            <a:ext cx="500654" cy="51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FA3A7985-0D57-7A4D-BC5C-FD126C6A1C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52"/>
          <a:stretch/>
        </p:blipFill>
        <p:spPr bwMode="auto">
          <a:xfrm>
            <a:off x="5522249" y="6269492"/>
            <a:ext cx="573751" cy="48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F14970-86F5-B1E6-857F-F4E426712F33}"/>
              </a:ext>
            </a:extLst>
          </p:cNvPr>
          <p:cNvSpPr txBox="1"/>
          <p:nvPr/>
        </p:nvSpPr>
        <p:spPr>
          <a:xfrm>
            <a:off x="7410109" y="5131836"/>
            <a:ext cx="3295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entury Gothic" panose="020B0502020202020204" pitchFamily="34" charset="0"/>
              </a:rPr>
              <a:t>Overall Network Architecture for Lunar Base</a:t>
            </a:r>
          </a:p>
        </p:txBody>
      </p:sp>
      <p:pic>
        <p:nvPicPr>
          <p:cNvPr id="7" name="Picture 6" descr="A diagram of a computer network&#10;&#10;Description automatically generated">
            <a:extLst>
              <a:ext uri="{FF2B5EF4-FFF2-40B4-BE49-F238E27FC236}">
                <a16:creationId xmlns:a16="http://schemas.microsoft.com/office/drawing/2014/main" id="{9F1434E7-989D-E4B5-6BEB-F7BDAEEEB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809" y="1291505"/>
            <a:ext cx="5120440" cy="3840331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A0D64B-1F91-F828-869A-FE7999B28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8118-C6E1-8248-B5F2-59C670B857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072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3AB39-6147-0243-BBED-E44D36F77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903" y="129630"/>
            <a:ext cx="10582469" cy="902736"/>
          </a:xfrm>
        </p:spPr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1BBD3-ED43-D145-AF2C-AB428DA42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338" y="1195292"/>
            <a:ext cx="4882642" cy="35258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Century Gothic" panose="020B0502020202020204" pitchFamily="34" charset="0"/>
              </a:rPr>
              <a:t>Focus Area of Work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Sensor Network</a:t>
            </a:r>
          </a:p>
          <a:p>
            <a:pPr lvl="1"/>
            <a:r>
              <a:rPr lang="en-US" sz="2000" dirty="0">
                <a:latin typeface="Century Gothic" panose="020B0502020202020204" pitchFamily="34" charset="0"/>
              </a:rPr>
              <a:t>Consists of individual sensors powered by smaller microcontrollers</a:t>
            </a:r>
          </a:p>
          <a:p>
            <a:pPr lvl="1"/>
            <a:r>
              <a:rPr lang="en-US" sz="2000" dirty="0">
                <a:latin typeface="Century Gothic" panose="020B0502020202020204" pitchFamily="34" charset="0"/>
              </a:rPr>
              <a:t>Each microcontroller has wireless transmission</a:t>
            </a:r>
          </a:p>
          <a:p>
            <a:pPr lvl="1"/>
            <a:r>
              <a:rPr lang="en-US" sz="2000" dirty="0">
                <a:latin typeface="Century Gothic" panose="020B0502020202020204" pitchFamily="34" charset="0"/>
              </a:rPr>
              <a:t>Bigger microcontroller serves as gateway to distributed network</a:t>
            </a:r>
          </a:p>
          <a:p>
            <a:pPr lvl="1"/>
            <a:endParaRPr lang="en-US" sz="2000" dirty="0">
              <a:latin typeface="Century Gothic" panose="020B0502020202020204" pitchFamily="34" charset="0"/>
            </a:endParaRPr>
          </a:p>
          <a:p>
            <a:pPr lvl="1"/>
            <a:endParaRPr lang="en-US" sz="2000" dirty="0">
              <a:latin typeface="Century Gothic" panose="020B0502020202020204" pitchFamily="34" charset="0"/>
            </a:endParaRPr>
          </a:p>
          <a:p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679D0B-3F55-FF44-826E-A80A260F2FF8}"/>
              </a:ext>
            </a:extLst>
          </p:cNvPr>
          <p:cNvSpPr/>
          <p:nvPr/>
        </p:nvSpPr>
        <p:spPr>
          <a:xfrm>
            <a:off x="0" y="6232848"/>
            <a:ext cx="12192000" cy="625151"/>
          </a:xfrm>
          <a:prstGeom prst="rect">
            <a:avLst/>
          </a:prstGeom>
          <a:solidFill>
            <a:srgbClr val="001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B57429-E60D-E749-A5DA-B21628CB7A18}"/>
              </a:ext>
            </a:extLst>
          </p:cNvPr>
          <p:cNvSpPr txBox="1"/>
          <p:nvPr/>
        </p:nvSpPr>
        <p:spPr>
          <a:xfrm>
            <a:off x="12511790" y="1825625"/>
            <a:ext cx="18473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Imagen 40">
            <a:extLst>
              <a:ext uri="{FF2B5EF4-FFF2-40B4-BE49-F238E27FC236}">
                <a16:creationId xmlns:a16="http://schemas.microsoft.com/office/drawing/2014/main" id="{05660FF7-AD6A-9847-A529-00AB4739D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02" y="6305049"/>
            <a:ext cx="455628" cy="425928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E268289-ACFE-D24C-911B-3173D07B54E2}"/>
              </a:ext>
            </a:extLst>
          </p:cNvPr>
          <p:cNvCxnSpPr/>
          <p:nvPr/>
        </p:nvCxnSpPr>
        <p:spPr>
          <a:xfrm>
            <a:off x="902338" y="986341"/>
            <a:ext cx="1045146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3" name="Picture 10">
            <a:extLst>
              <a:ext uri="{FF2B5EF4-FFF2-40B4-BE49-F238E27FC236}">
                <a16:creationId xmlns:a16="http://schemas.microsoft.com/office/drawing/2014/main" id="{6E57481F-0CBD-A441-8C25-51C7E089C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2" b="12167"/>
          <a:stretch/>
        </p:blipFill>
        <p:spPr bwMode="auto">
          <a:xfrm>
            <a:off x="11618249" y="6260040"/>
            <a:ext cx="500654" cy="51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FA3A7985-0D57-7A4D-BC5C-FD126C6A1C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52"/>
          <a:stretch/>
        </p:blipFill>
        <p:spPr bwMode="auto">
          <a:xfrm>
            <a:off x="5522249" y="6269492"/>
            <a:ext cx="573751" cy="48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2C42758-23FF-947E-EB10-76B167929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2909" y="1032366"/>
            <a:ext cx="6276884" cy="510057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44C5FC-97C9-0133-8216-B3BD3EF6C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8118-C6E1-8248-B5F2-59C670B857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06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3AB39-6147-0243-BBED-E44D36F77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903" y="129630"/>
            <a:ext cx="10582469" cy="902736"/>
          </a:xfrm>
        </p:spPr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Methods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1BBD3-ED43-D145-AF2C-AB428DA42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337" y="1195291"/>
            <a:ext cx="6823409" cy="4974297"/>
          </a:xfrm>
        </p:spPr>
        <p:txBody>
          <a:bodyPr>
            <a:noAutofit/>
          </a:bodyPr>
          <a:lstStyle/>
          <a:p>
            <a:r>
              <a:rPr lang="en-US" sz="2200" dirty="0">
                <a:latin typeface="Century Gothic" panose="020B0502020202020204" pitchFamily="34" charset="0"/>
              </a:rPr>
              <a:t>Wireless transmission was achieved using a wireless Transceiver (nRF24L01+)</a:t>
            </a:r>
          </a:p>
          <a:p>
            <a:r>
              <a:rPr lang="en-US" sz="2200" dirty="0">
                <a:latin typeface="Century Gothic" panose="020B0502020202020204" pitchFamily="34" charset="0"/>
              </a:rPr>
              <a:t>Orientation Determination was achieved using a Accelerometer / Gyroscope (MPU6050)</a:t>
            </a:r>
          </a:p>
          <a:p>
            <a:r>
              <a:rPr lang="en-US" sz="2200" dirty="0">
                <a:latin typeface="Century Gothic" panose="020B0502020202020204" pitchFamily="34" charset="0"/>
              </a:rPr>
              <a:t>Localization was achieved a Ultra-Wide Band module (DWM1001C)</a:t>
            </a:r>
          </a:p>
          <a:p>
            <a:r>
              <a:rPr lang="en-US" sz="2200" dirty="0">
                <a:latin typeface="Century Gothic" panose="020B0502020202020204" pitchFamily="34" charset="0"/>
              </a:rPr>
              <a:t>Force sensing was achieved using a Force Sensitive Resistor (FSR)</a:t>
            </a:r>
          </a:p>
          <a:p>
            <a:r>
              <a:rPr lang="en-US" sz="2200" dirty="0">
                <a:latin typeface="Century Gothic" panose="020B0502020202020204" pitchFamily="34" charset="0"/>
              </a:rPr>
              <a:t>Proximity sensing wad achieved using an IR Obstacle Avoidance Sensor</a:t>
            </a:r>
          </a:p>
          <a:p>
            <a:r>
              <a:rPr lang="en-US" sz="2200" dirty="0">
                <a:latin typeface="Century Gothic" panose="020B0502020202020204" pitchFamily="34" charset="0"/>
              </a:rPr>
              <a:t>Extra Life Support Sensors:</a:t>
            </a:r>
          </a:p>
          <a:p>
            <a:pPr lvl="1"/>
            <a:r>
              <a:rPr lang="en-US" sz="2200" dirty="0">
                <a:latin typeface="Century Gothic" panose="020B0502020202020204" pitchFamily="34" charset="0"/>
              </a:rPr>
              <a:t>Temperature sensing was achieved using a Temperature / Humidity sensor (DHT11)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679D0B-3F55-FF44-826E-A80A260F2FF8}"/>
              </a:ext>
            </a:extLst>
          </p:cNvPr>
          <p:cNvSpPr/>
          <p:nvPr/>
        </p:nvSpPr>
        <p:spPr>
          <a:xfrm>
            <a:off x="0" y="6232848"/>
            <a:ext cx="12192000" cy="625151"/>
          </a:xfrm>
          <a:prstGeom prst="rect">
            <a:avLst/>
          </a:prstGeom>
          <a:solidFill>
            <a:srgbClr val="001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B57429-E60D-E749-A5DA-B21628CB7A18}"/>
              </a:ext>
            </a:extLst>
          </p:cNvPr>
          <p:cNvSpPr txBox="1"/>
          <p:nvPr/>
        </p:nvSpPr>
        <p:spPr>
          <a:xfrm>
            <a:off x="12511790" y="1825625"/>
            <a:ext cx="18473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Imagen 40">
            <a:extLst>
              <a:ext uri="{FF2B5EF4-FFF2-40B4-BE49-F238E27FC236}">
                <a16:creationId xmlns:a16="http://schemas.microsoft.com/office/drawing/2014/main" id="{05660FF7-AD6A-9847-A529-00AB4739D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02" y="6305049"/>
            <a:ext cx="455628" cy="425928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E268289-ACFE-D24C-911B-3173D07B54E2}"/>
              </a:ext>
            </a:extLst>
          </p:cNvPr>
          <p:cNvCxnSpPr/>
          <p:nvPr/>
        </p:nvCxnSpPr>
        <p:spPr>
          <a:xfrm>
            <a:off x="902338" y="986341"/>
            <a:ext cx="1045146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3" name="Picture 10">
            <a:extLst>
              <a:ext uri="{FF2B5EF4-FFF2-40B4-BE49-F238E27FC236}">
                <a16:creationId xmlns:a16="http://schemas.microsoft.com/office/drawing/2014/main" id="{6E57481F-0CBD-A441-8C25-51C7E089C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2" b="12167"/>
          <a:stretch/>
        </p:blipFill>
        <p:spPr bwMode="auto">
          <a:xfrm>
            <a:off x="11618249" y="6260040"/>
            <a:ext cx="500654" cy="51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FA3A7985-0D57-7A4D-BC5C-FD126C6A1C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52"/>
          <a:stretch/>
        </p:blipFill>
        <p:spPr bwMode="auto">
          <a:xfrm>
            <a:off x="5522249" y="6269492"/>
            <a:ext cx="573751" cy="48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oup of wires on a table&#10;&#10;Description automatically generated">
            <a:extLst>
              <a:ext uri="{FF2B5EF4-FFF2-40B4-BE49-F238E27FC236}">
                <a16:creationId xmlns:a16="http://schemas.microsoft.com/office/drawing/2014/main" id="{03F98726-48AA-53E2-1B29-D041EEF252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20" t="19651" r="20271" b="14786"/>
          <a:stretch/>
        </p:blipFill>
        <p:spPr>
          <a:xfrm>
            <a:off x="8153400" y="1049602"/>
            <a:ext cx="3200400" cy="2458521"/>
          </a:xfrm>
          <a:prstGeom prst="rect">
            <a:avLst/>
          </a:prstGeom>
        </p:spPr>
      </p:pic>
      <p:pic>
        <p:nvPicPr>
          <p:cNvPr id="7" name="Picture 6" descr="A hand holding a small circuit board&#10;&#10;Description automatically generated">
            <a:extLst>
              <a:ext uri="{FF2B5EF4-FFF2-40B4-BE49-F238E27FC236}">
                <a16:creationId xmlns:a16="http://schemas.microsoft.com/office/drawing/2014/main" id="{D1030EF2-C27C-0646-C930-A076005710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3759531"/>
            <a:ext cx="3213407" cy="24100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024201-0050-4EE0-7612-8622CC44C8A6}"/>
              </a:ext>
            </a:extLst>
          </p:cNvPr>
          <p:cNvSpPr txBox="1"/>
          <p:nvPr/>
        </p:nvSpPr>
        <p:spPr>
          <a:xfrm>
            <a:off x="8674642" y="3478718"/>
            <a:ext cx="21579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  Pictures of hardware</a:t>
            </a:r>
            <a:endParaRPr lang="en-US" sz="1400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12A619E-7034-C6BE-CBAD-471F77217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8118-C6E1-8248-B5F2-59C670B857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01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3AB39-6147-0243-BBED-E44D36F77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903" y="129630"/>
            <a:ext cx="10582469" cy="902736"/>
          </a:xfrm>
        </p:spPr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1BBD3-ED43-D145-AF2C-AB428DA42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338" y="1195292"/>
            <a:ext cx="10515600" cy="902736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Successful wireless transmission of orientation, position, temperature, proximity, and sagging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679D0B-3F55-FF44-826E-A80A260F2FF8}"/>
              </a:ext>
            </a:extLst>
          </p:cNvPr>
          <p:cNvSpPr/>
          <p:nvPr/>
        </p:nvSpPr>
        <p:spPr>
          <a:xfrm>
            <a:off x="0" y="6232848"/>
            <a:ext cx="12192000" cy="625151"/>
          </a:xfrm>
          <a:prstGeom prst="rect">
            <a:avLst/>
          </a:prstGeom>
          <a:solidFill>
            <a:srgbClr val="001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B57429-E60D-E749-A5DA-B21628CB7A18}"/>
              </a:ext>
            </a:extLst>
          </p:cNvPr>
          <p:cNvSpPr txBox="1"/>
          <p:nvPr/>
        </p:nvSpPr>
        <p:spPr>
          <a:xfrm>
            <a:off x="12511790" y="1825625"/>
            <a:ext cx="18473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Imagen 40">
            <a:extLst>
              <a:ext uri="{FF2B5EF4-FFF2-40B4-BE49-F238E27FC236}">
                <a16:creationId xmlns:a16="http://schemas.microsoft.com/office/drawing/2014/main" id="{05660FF7-AD6A-9847-A529-00AB4739D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02" y="6305049"/>
            <a:ext cx="455628" cy="425928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E268289-ACFE-D24C-911B-3173D07B54E2}"/>
              </a:ext>
            </a:extLst>
          </p:cNvPr>
          <p:cNvCxnSpPr/>
          <p:nvPr/>
        </p:nvCxnSpPr>
        <p:spPr>
          <a:xfrm>
            <a:off x="902338" y="986341"/>
            <a:ext cx="1045146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3" name="Picture 10">
            <a:extLst>
              <a:ext uri="{FF2B5EF4-FFF2-40B4-BE49-F238E27FC236}">
                <a16:creationId xmlns:a16="http://schemas.microsoft.com/office/drawing/2014/main" id="{6E57481F-0CBD-A441-8C25-51C7E089C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2" b="12167"/>
          <a:stretch/>
        </p:blipFill>
        <p:spPr bwMode="auto">
          <a:xfrm>
            <a:off x="11618249" y="6260040"/>
            <a:ext cx="500654" cy="51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FA3A7985-0D57-7A4D-BC5C-FD126C6A1C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52"/>
          <a:stretch/>
        </p:blipFill>
        <p:spPr bwMode="auto">
          <a:xfrm>
            <a:off x="5522249" y="6269492"/>
            <a:ext cx="573751" cy="48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CDA894-328D-1FB1-907F-E7203B482E2C}"/>
              </a:ext>
            </a:extLst>
          </p:cNvPr>
          <p:cNvSpPr txBox="1"/>
          <p:nvPr/>
        </p:nvSpPr>
        <p:spPr>
          <a:xfrm>
            <a:off x="902338" y="2059346"/>
            <a:ext cx="392663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Correct predictions to help with construction</a:t>
            </a:r>
          </a:p>
          <a:p>
            <a:pPr lvl="1"/>
            <a:r>
              <a:rPr lang="en-US" sz="2000" dirty="0">
                <a:latin typeface="Century Gothic" panose="020B0502020202020204" pitchFamily="34" charset="0"/>
              </a:rPr>
              <a:t>Denoted orientation</a:t>
            </a:r>
          </a:p>
          <a:p>
            <a:pPr lvl="1"/>
            <a:r>
              <a:rPr lang="en-US" sz="2000" dirty="0">
                <a:latin typeface="Century Gothic" panose="020B0502020202020204" pitchFamily="34" charset="0"/>
              </a:rPr>
              <a:t>Denoted position</a:t>
            </a:r>
          </a:p>
          <a:p>
            <a:pPr lvl="1"/>
            <a:r>
              <a:rPr lang="en-US" sz="2000" dirty="0">
                <a:latin typeface="Century Gothic" panose="020B0502020202020204" pitchFamily="34" charset="0"/>
              </a:rPr>
              <a:t>Denoted sagging</a:t>
            </a:r>
          </a:p>
        </p:txBody>
      </p:sp>
      <p:pic>
        <p:nvPicPr>
          <p:cNvPr id="7" name="Picture 6" descr="A computer screen with white text">
            <a:extLst>
              <a:ext uri="{FF2B5EF4-FFF2-40B4-BE49-F238E27FC236}">
                <a16:creationId xmlns:a16="http://schemas.microsoft.com/office/drawing/2014/main" id="{DE0B3070-26E9-669F-BCCA-040A4FEBEF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696751" y="2743683"/>
            <a:ext cx="4057650" cy="2286000"/>
          </a:xfrm>
          <a:prstGeom prst="rect">
            <a:avLst/>
          </a:prstGeom>
        </p:spPr>
      </p:pic>
      <p:pic>
        <p:nvPicPr>
          <p:cNvPr id="9" name="Picture 8" descr="A screen shot of a graph">
            <a:extLst>
              <a:ext uri="{FF2B5EF4-FFF2-40B4-BE49-F238E27FC236}">
                <a16:creationId xmlns:a16="http://schemas.microsoft.com/office/drawing/2014/main" id="{EF47B33D-C214-F909-2CE8-AC9914179B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3299" y="2339041"/>
            <a:ext cx="4805687" cy="26080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A30DD7-C65E-6E40-C603-403977149182}"/>
              </a:ext>
            </a:extLst>
          </p:cNvPr>
          <p:cNvSpPr txBox="1"/>
          <p:nvPr/>
        </p:nvSpPr>
        <p:spPr>
          <a:xfrm>
            <a:off x="4658936" y="5049023"/>
            <a:ext cx="50936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entury Gothic" panose="020B0502020202020204" pitchFamily="34" charset="0"/>
              </a:rPr>
              <a:t>(Top) Results from FSR testing; (Right) Video of live transmission of data from sensor to gateway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2351371-FFAD-AC1D-3A46-28D878639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8118-C6E1-8248-B5F2-59C670B857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54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3AB39-6147-0243-BBED-E44D36F77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903" y="129630"/>
            <a:ext cx="10582469" cy="902736"/>
          </a:xfrm>
        </p:spPr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Network 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1BBD3-ED43-D145-AF2C-AB428DA42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338" y="1195292"/>
            <a:ext cx="10303727" cy="540202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Real time wireless transmission of coordinates, orientation, timing, and pressure.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679D0B-3F55-FF44-826E-A80A260F2FF8}"/>
              </a:ext>
            </a:extLst>
          </p:cNvPr>
          <p:cNvSpPr/>
          <p:nvPr/>
        </p:nvSpPr>
        <p:spPr>
          <a:xfrm>
            <a:off x="0" y="6232848"/>
            <a:ext cx="12192000" cy="625151"/>
          </a:xfrm>
          <a:prstGeom prst="rect">
            <a:avLst/>
          </a:prstGeom>
          <a:solidFill>
            <a:srgbClr val="001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B57429-E60D-E749-A5DA-B21628CB7A18}"/>
              </a:ext>
            </a:extLst>
          </p:cNvPr>
          <p:cNvSpPr txBox="1"/>
          <p:nvPr/>
        </p:nvSpPr>
        <p:spPr>
          <a:xfrm>
            <a:off x="12511790" y="1825625"/>
            <a:ext cx="18473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Imagen 40">
            <a:extLst>
              <a:ext uri="{FF2B5EF4-FFF2-40B4-BE49-F238E27FC236}">
                <a16:creationId xmlns:a16="http://schemas.microsoft.com/office/drawing/2014/main" id="{05660FF7-AD6A-9847-A529-00AB4739D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02" y="6305049"/>
            <a:ext cx="455628" cy="425928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E268289-ACFE-D24C-911B-3173D07B54E2}"/>
              </a:ext>
            </a:extLst>
          </p:cNvPr>
          <p:cNvCxnSpPr/>
          <p:nvPr/>
        </p:nvCxnSpPr>
        <p:spPr>
          <a:xfrm>
            <a:off x="902338" y="986341"/>
            <a:ext cx="1045146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3" name="Picture 10">
            <a:extLst>
              <a:ext uri="{FF2B5EF4-FFF2-40B4-BE49-F238E27FC236}">
                <a16:creationId xmlns:a16="http://schemas.microsoft.com/office/drawing/2014/main" id="{6E57481F-0CBD-A441-8C25-51C7E089C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2" b="12167"/>
          <a:stretch/>
        </p:blipFill>
        <p:spPr bwMode="auto">
          <a:xfrm>
            <a:off x="11618249" y="6260040"/>
            <a:ext cx="500654" cy="51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FA3A7985-0D57-7A4D-BC5C-FD126C6A1C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52"/>
          <a:stretch/>
        </p:blipFill>
        <p:spPr bwMode="auto">
          <a:xfrm>
            <a:off x="5522249" y="6269492"/>
            <a:ext cx="573751" cy="48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omputer screen with a person in a red chair&#10;&#10;Description automatically generated">
            <a:extLst>
              <a:ext uri="{FF2B5EF4-FFF2-40B4-BE49-F238E27FC236}">
                <a16:creationId xmlns:a16="http://schemas.microsoft.com/office/drawing/2014/main" id="{04F15BAB-60C3-89EC-E691-A1E1B8A3E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7046" y="1811339"/>
            <a:ext cx="6072279" cy="342100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421B1BF-8A2D-255F-8B99-4351822F94CD}"/>
              </a:ext>
            </a:extLst>
          </p:cNvPr>
          <p:cNvSpPr txBox="1">
            <a:spLocks/>
          </p:cNvSpPr>
          <p:nvPr/>
        </p:nvSpPr>
        <p:spPr>
          <a:xfrm>
            <a:off x="902338" y="2010291"/>
            <a:ext cx="5039751" cy="3917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Century Gothic" panose="020B0502020202020204" pitchFamily="34" charset="0"/>
              </a:rPr>
              <a:t>Simulating the results in </a:t>
            </a:r>
            <a:r>
              <a:rPr lang="en-US" sz="2400" dirty="0" err="1">
                <a:latin typeface="Century Gothic" panose="020B0502020202020204" pitchFamily="34" charset="0"/>
              </a:rPr>
              <a:t>Matlab</a:t>
            </a:r>
            <a:r>
              <a:rPr lang="en-US" sz="2400" dirty="0">
                <a:latin typeface="Century Gothic" panose="020B0502020202020204" pitchFamily="34" charset="0"/>
              </a:rPr>
              <a:t> + Unreal Engine.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Systematic layered network of many sensors.</a:t>
            </a:r>
          </a:p>
          <a:p>
            <a:pPr marL="0" indent="0">
              <a:buNone/>
            </a:pPr>
            <a:endParaRPr lang="en-US" sz="2400" dirty="0">
              <a:latin typeface="Century Gothic" panose="020B0502020202020204" pitchFamily="34" charset="0"/>
            </a:endParaRP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503C7E-C235-B8E9-1A40-C01D6157856C}"/>
              </a:ext>
            </a:extLst>
          </p:cNvPr>
          <p:cNvSpPr txBox="1"/>
          <p:nvPr/>
        </p:nvSpPr>
        <p:spPr>
          <a:xfrm>
            <a:off x="6238543" y="5398915"/>
            <a:ext cx="55092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entury Gothic" panose="020B0502020202020204" pitchFamily="34" charset="0"/>
              </a:rPr>
              <a:t>(Top) </a:t>
            </a:r>
            <a:r>
              <a:rPr lang="en-US" sz="1100" dirty="0" err="1">
                <a:latin typeface="Century Gothic" panose="020B0502020202020204" pitchFamily="34" charset="0"/>
              </a:rPr>
              <a:t>Matlab</a:t>
            </a:r>
            <a:r>
              <a:rPr lang="en-US" sz="1100" dirty="0">
                <a:latin typeface="Century Gothic" panose="020B0502020202020204" pitchFamily="34" charset="0"/>
              </a:rPr>
              <a:t> VR Demonstration of DWM1001C Real Time Positioning Modules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8871F65-D1D0-8604-2E01-AF10B0C1A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8118-C6E1-8248-B5F2-59C670B857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554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3AB39-6147-0243-BBED-E44D36F77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903" y="129630"/>
            <a:ext cx="10582469" cy="902736"/>
          </a:xfrm>
        </p:spPr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Network Demo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679D0B-3F55-FF44-826E-A80A260F2FF8}"/>
              </a:ext>
            </a:extLst>
          </p:cNvPr>
          <p:cNvSpPr/>
          <p:nvPr/>
        </p:nvSpPr>
        <p:spPr>
          <a:xfrm>
            <a:off x="0" y="6232848"/>
            <a:ext cx="12192000" cy="625151"/>
          </a:xfrm>
          <a:prstGeom prst="rect">
            <a:avLst/>
          </a:prstGeom>
          <a:solidFill>
            <a:srgbClr val="001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B57429-E60D-E749-A5DA-B21628CB7A18}"/>
              </a:ext>
            </a:extLst>
          </p:cNvPr>
          <p:cNvSpPr txBox="1"/>
          <p:nvPr/>
        </p:nvSpPr>
        <p:spPr>
          <a:xfrm>
            <a:off x="12511790" y="1825625"/>
            <a:ext cx="18473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Imagen 40">
            <a:extLst>
              <a:ext uri="{FF2B5EF4-FFF2-40B4-BE49-F238E27FC236}">
                <a16:creationId xmlns:a16="http://schemas.microsoft.com/office/drawing/2014/main" id="{05660FF7-AD6A-9847-A529-00AB4739D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02" y="6305049"/>
            <a:ext cx="455628" cy="425928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E268289-ACFE-D24C-911B-3173D07B54E2}"/>
              </a:ext>
            </a:extLst>
          </p:cNvPr>
          <p:cNvCxnSpPr/>
          <p:nvPr/>
        </p:nvCxnSpPr>
        <p:spPr>
          <a:xfrm>
            <a:off x="902338" y="986341"/>
            <a:ext cx="1045146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3" name="Picture 10">
            <a:extLst>
              <a:ext uri="{FF2B5EF4-FFF2-40B4-BE49-F238E27FC236}">
                <a16:creationId xmlns:a16="http://schemas.microsoft.com/office/drawing/2014/main" id="{6E57481F-0CBD-A441-8C25-51C7E089C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2" b="12167"/>
          <a:stretch/>
        </p:blipFill>
        <p:spPr bwMode="auto">
          <a:xfrm>
            <a:off x="11618249" y="6260040"/>
            <a:ext cx="500654" cy="51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FA3A7985-0D57-7A4D-BC5C-FD126C6A1C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52"/>
          <a:stretch/>
        </p:blipFill>
        <p:spPr bwMode="auto">
          <a:xfrm>
            <a:off x="5522249" y="6269492"/>
            <a:ext cx="573751" cy="48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F4DD9B-D3FD-F5DF-22DA-421DE9E84633}"/>
              </a:ext>
            </a:extLst>
          </p:cNvPr>
          <p:cNvSpPr txBox="1"/>
          <p:nvPr/>
        </p:nvSpPr>
        <p:spPr>
          <a:xfrm>
            <a:off x="801777" y="4858326"/>
            <a:ext cx="77771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entury Gothic" panose="020B0502020202020204" pitchFamily="34" charset="0"/>
              </a:rPr>
              <a:t>(</a:t>
            </a:r>
            <a:r>
              <a:rPr lang="en-US" sz="1100">
                <a:latin typeface="Century Gothic" panose="020B0502020202020204" pitchFamily="34" charset="0"/>
              </a:rPr>
              <a:t>Left) Setup </a:t>
            </a:r>
            <a:r>
              <a:rPr lang="en-US" sz="1100" dirty="0">
                <a:latin typeface="Century Gothic" panose="020B0502020202020204" pitchFamily="34" charset="0"/>
              </a:rPr>
              <a:t>of MPU6050 and FSRs on Sandbag; (Middle) nRF24L01+ module on gateway ; (Right) DWM1001c modules on Sandbags</a:t>
            </a:r>
          </a:p>
        </p:txBody>
      </p:sp>
      <p:pic>
        <p:nvPicPr>
          <p:cNvPr id="10" name="Picture 9" descr="Two bags with a circuit board on the ground">
            <a:extLst>
              <a:ext uri="{FF2B5EF4-FFF2-40B4-BE49-F238E27FC236}">
                <a16:creationId xmlns:a16="http://schemas.microsoft.com/office/drawing/2014/main" id="{6AE57907-8458-2E2C-B51D-6C8A77D79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307669" y="2020375"/>
            <a:ext cx="3783520" cy="2837640"/>
          </a:xfrm>
          <a:prstGeom prst="rect">
            <a:avLst/>
          </a:prstGeom>
        </p:spPr>
      </p:pic>
      <p:pic>
        <p:nvPicPr>
          <p:cNvPr id="11" name="Picture 10" descr="A bag with wires and wires&#10;&#10;Description automatically generated">
            <a:extLst>
              <a:ext uri="{FF2B5EF4-FFF2-40B4-BE49-F238E27FC236}">
                <a16:creationId xmlns:a16="http://schemas.microsoft.com/office/drawing/2014/main" id="{CBC07FF2-CD11-379F-DC07-8A2E0C659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219" y="1740847"/>
            <a:ext cx="4027283" cy="3020462"/>
          </a:xfrm>
          <a:prstGeom prst="rect">
            <a:avLst/>
          </a:prstGeom>
        </p:spPr>
      </p:pic>
      <p:pic>
        <p:nvPicPr>
          <p:cNvPr id="12" name="Picture 11" descr="A circuit board with wires">
            <a:extLst>
              <a:ext uri="{FF2B5EF4-FFF2-40B4-BE49-F238E27FC236}">
                <a16:creationId xmlns:a16="http://schemas.microsoft.com/office/drawing/2014/main" id="{C298831F-4968-BA2C-B105-5EA4B3ED72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7915" y="1740848"/>
            <a:ext cx="4027283" cy="3020462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E32FA03-CB9D-8A8F-5879-C1872419D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F8118-C6E1-8248-B5F2-59C670B857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63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583</Words>
  <Application>Microsoft Office PowerPoint</Application>
  <PresentationFormat>Widescreen</PresentationFormat>
  <Paragraphs>80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Office Theme</vt:lpstr>
      <vt:lpstr>Smart Sandbag for Autonomous Lunar Construction</vt:lpstr>
      <vt:lpstr>Introduction</vt:lpstr>
      <vt:lpstr>Existing Plans</vt:lpstr>
      <vt:lpstr>Methods</vt:lpstr>
      <vt:lpstr>Methods</vt:lpstr>
      <vt:lpstr>Methods continued</vt:lpstr>
      <vt:lpstr>Results</vt:lpstr>
      <vt:lpstr>Network Demo</vt:lpstr>
      <vt:lpstr>Network Demo</vt:lpstr>
      <vt:lpstr>Conclusion</vt:lpstr>
      <vt:lpstr>Acknowledgements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Choice of Best Hydroxyapatite (HA) Coated Sensors to Measure Bone Maintaining Activity in Space</dc:title>
  <dc:creator>Maldonado, Stephany Ruby - (smaldonado)</dc:creator>
  <cp:lastModifiedBy>Michelle A. Coe</cp:lastModifiedBy>
  <cp:revision>3</cp:revision>
  <dcterms:created xsi:type="dcterms:W3CDTF">2023-04-06T04:08:35Z</dcterms:created>
  <dcterms:modified xsi:type="dcterms:W3CDTF">2024-04-11T20:06:42Z</dcterms:modified>
</cp:coreProperties>
</file>